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Staatliches"/>
      <p:regular r:id="rId46"/>
    </p:embeddedFont>
    <p:embeddedFont>
      <p:font typeface="News Cycle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Staatliches-regular.fntdata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NewsCycle-bold.fntdata"/><Relationship Id="rId25" Type="http://schemas.openxmlformats.org/officeDocument/2006/relationships/slide" Target="slides/slide20.xml"/><Relationship Id="rId47" Type="http://schemas.openxmlformats.org/officeDocument/2006/relationships/font" Target="fonts/NewsCycle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ired.com/2014/10/content-moderation/" TargetMode="External"/><Relationship Id="rId3" Type="http://schemas.openxmlformats.org/officeDocument/2006/relationships/hyperlink" Target="https://www.theverge.com/2018/3/13/17117554/youtube-content-moderators-limit-four-hours-sxsw" TargetMode="External"/><Relationship Id="rId4" Type="http://schemas.openxmlformats.org/officeDocument/2006/relationships/hyperlink" Target="https://www.washingtonpost.com/technology/2019/07/25/social-media-companies-are-outsourcing-their-dirty-work-philippines-generation-workers-is-paying-price/?noredirect=on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pple.com/design/human-interface-guidelines/machine-learning/overview/roles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pple.com/design/human-interface-guidelines/machine-learning/overview/roles/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pple.com/design/human-interface-guidelines/machine-learning/overview/role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02c94bde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02c94bde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02c94bde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02c94bde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02c94bde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02c94bde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02c94bde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02c94bde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02c94bde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02c94bde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02c94bde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02c94bde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02c94bde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02c94bde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02c94bde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02c94bde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02c94bde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02c94bde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02c94bde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02c94bde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068bcd85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068bcd85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02c94bde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02c94bde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02c94bdee_14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02c94bdee_14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02c94bdee_14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02c94bdee_14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02c94bdee_14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02c94bdee_14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02c94bdee_14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02c94bdee_14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Articles from Wired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https://www.wired.com/2014/10/content-moderation/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Verge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https://www.theverge.com/2018/3/13/17117554/youtube-content-moderators-limit-four-hours-sxsw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https://www.washingtonpost.com/technology/2019/07/25/social-media-companies-are-outsourcing-their-dirty-work-philippines-generation-workers-is-paying-price/?noredirect=on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02c94bdee_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02c94bdee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02c94bdee_1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02c94bdee_1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02c94bdee_1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02c94bdee_1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02c94bdee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02c94bdee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02c94bdee_1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02c94bdee_1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0b190d5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0b190d5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02c94bdee_14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02c94bdee_1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02c94bdee_14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02c94bdee_14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02c94bdee_14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602c94bdee_14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02c94bdee_14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02c94bdee_14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602c94bdee_14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602c94bdee_14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02c94bdee_14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02c94bdee_14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02c94bdee_14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02c94bdee_14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602c94bde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602c94bde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602c94bd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602c94bd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602c94bde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602c94bde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0b190d56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0b190d56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02c94bde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02c94bde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0b190d56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0b190d56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0b190d56b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0b190d56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0b190d56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0b190d56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https://developer.apple.com/design/human-interface-guidelines/machine-learning/overview/roles/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0b190d56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0b190d56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https://developer.apple.com/design/human-interface-guidelines/machine-learning/overview/roles/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0b190d56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0b190d56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https://developer.apple.com/design/human-interface-guidelines/machine-learning/overview/roles/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Chinmay Kulkarni and Mary Beth Kery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hyperlink" Target="https://dl.acm.org/citation.cfm?id=2998327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gif"/><Relationship Id="rId4" Type="http://schemas.openxmlformats.org/officeDocument/2006/relationships/image" Target="../media/image2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2.gif"/><Relationship Id="rId4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2.gif"/><Relationship Id="rId4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Trust and failure cases</a:t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8000" y="104150"/>
            <a:ext cx="1870200" cy="3126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</a:rPr>
              <a:t>Quiz on humanaiclass.org</a:t>
            </a:r>
            <a:endParaRPr b="1" sz="12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95"/>
            <a:ext cx="9144002" cy="5125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Flashback: what have we learned?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rms response chart. Question title: Let's say you're using a machine learning algorithm to classify items (e.g. movies as interesting/not-interesting, emails as legitimate or scams, etc.) and present these results to a user. Which metric should you optimize?. Number of responses: 51 responses."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800" y="1104700"/>
            <a:ext cx="7988400" cy="399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327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590" y="84125"/>
            <a:ext cx="5727409" cy="46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341" y="0"/>
            <a:ext cx="563566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341" y="0"/>
            <a:ext cx="563566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222" y="1670275"/>
            <a:ext cx="3341577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425" y="1111837"/>
            <a:ext cx="5944575" cy="291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749" y="0"/>
            <a:ext cx="65242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Fiverr lets you hire someone for a quick job</a:t>
            </a:r>
            <a:endParaRPr/>
          </a:p>
        </p:txBody>
      </p:sp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925" y="1152476"/>
            <a:ext cx="7404090" cy="406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311700" y="1152475"/>
            <a:ext cx="289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have biases.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On Fiverr, people have more positive or negative reviews, based on their gender and race.</a:t>
            </a:r>
            <a:endParaRPr/>
          </a:p>
        </p:txBody>
      </p:sp>
      <p:sp>
        <p:nvSpPr>
          <p:cNvPr id="205" name="Google Shape;20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06" name="Google Shape;2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5298" y="1099675"/>
            <a:ext cx="5430925" cy="34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 txBox="1"/>
          <p:nvPr/>
        </p:nvSpPr>
        <p:spPr>
          <a:xfrm>
            <a:off x="231400" y="4581275"/>
            <a:ext cx="78888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https://dl.acm.org/citation.cfm?id=2998327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Is this an error?</a:t>
            </a:r>
            <a:endParaRPr/>
          </a:p>
        </p:txBody>
      </p:sp>
      <p:sp>
        <p:nvSpPr>
          <p:cNvPr id="213" name="Google Shape;213;p32"/>
          <p:cNvSpPr txBox="1"/>
          <p:nvPr>
            <p:ph idx="1" type="body"/>
          </p:nvPr>
        </p:nvSpPr>
        <p:spPr>
          <a:xfrm>
            <a:off x="311700" y="1152475"/>
            <a:ext cx="289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have biases.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On Fiverr, people have more positive or negative reviews, based on their gender and race.</a:t>
            </a:r>
            <a:endParaRPr/>
          </a:p>
        </p:txBody>
      </p:sp>
      <p:sp>
        <p:nvSpPr>
          <p:cNvPr id="214" name="Google Shape;2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5298" y="1099675"/>
            <a:ext cx="5430925" cy="34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50" y="3034550"/>
            <a:ext cx="4817577" cy="26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topics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i="1" lang="en">
                <a:solidFill>
                  <a:srgbClr val="000000"/>
                </a:solidFill>
              </a:rPr>
              <a:t>Review</a:t>
            </a:r>
            <a:r>
              <a:rPr lang="en">
                <a:solidFill>
                  <a:srgbClr val="000000"/>
                </a:solidFill>
              </a:rPr>
              <a:t>: False positives, false negatives, acceptable failure and not acceptable failure for the user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How do developers discover a ML mistakes that are happening to users?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How will users react to with ML mistakes? 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Using user feedback to improve performance</a:t>
            </a:r>
            <a:endParaRPr>
              <a:solidFill>
                <a:srgbClr val="000000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Implicit feedback from the user</a:t>
            </a:r>
            <a:endParaRPr>
              <a:solidFill>
                <a:srgbClr val="000000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">
                <a:solidFill>
                  <a:srgbClr val="000000"/>
                </a:solidFill>
              </a:rPr>
              <a:t>Explicit feedback from the user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Preserving user trust in the face of mistakes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Discussion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Takeaways: </a:t>
            </a:r>
            <a:endParaRPr/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what is an error depends on your goals. </a:t>
            </a:r>
            <a:endParaRPr/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The service designer may have different goals than the user.</a:t>
            </a:r>
            <a:endParaRPr/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AI can amplify human stereotypes</a:t>
            </a:r>
            <a:endParaRPr/>
          </a:p>
        </p:txBody>
      </p:sp>
      <p:sp>
        <p:nvSpPr>
          <p:cNvPr id="222" name="Google Shape;22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3: we failed… now what? (Social AI applications)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see a photo of your ex on Facebook.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Is this an error?</a:t>
            </a:r>
            <a:endParaRPr/>
          </a:p>
        </p:txBody>
      </p:sp>
      <p:sp>
        <p:nvSpPr>
          <p:cNvPr id="229" name="Google Shape;22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we failed… now what? (Social AI applications)</a:t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see a photo of your ex on Facebook.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Is this an error?</a:t>
            </a:r>
            <a:endParaRPr/>
          </a:p>
        </p:txBody>
      </p:sp>
      <p:sp>
        <p:nvSpPr>
          <p:cNvPr id="236" name="Google Shape;23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024" y="1562786"/>
            <a:ext cx="3891075" cy="20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we failed… now what? (Social AI applications)</a:t>
            </a:r>
            <a:endParaRPr/>
          </a:p>
        </p:txBody>
      </p:sp>
      <p:sp>
        <p:nvSpPr>
          <p:cNvPr id="243" name="Google Shape;243;p36"/>
          <p:cNvSpPr txBox="1"/>
          <p:nvPr>
            <p:ph idx="1" type="body"/>
          </p:nvPr>
        </p:nvSpPr>
        <p:spPr>
          <a:xfrm>
            <a:off x="3854225" y="1152475"/>
            <a:ext cx="497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does this do well?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does it do poorly?</a:t>
            </a:r>
            <a:endParaRPr/>
          </a:p>
        </p:txBody>
      </p:sp>
      <p:sp>
        <p:nvSpPr>
          <p:cNvPr id="244" name="Google Shape;2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52475"/>
            <a:ext cx="3093700" cy="394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we failed… now what? (Social AI applications)</a:t>
            </a:r>
            <a:endParaRPr/>
          </a:p>
        </p:txBody>
      </p:sp>
      <p:sp>
        <p:nvSpPr>
          <p:cNvPr id="251" name="Google Shape;25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70740"/>
            <a:ext cx="9143999" cy="187276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3025" y="1081152"/>
            <a:ext cx="2116274" cy="2435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4" name="Google Shape;25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25" y="1982949"/>
            <a:ext cx="7810977" cy="939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centered design and its discontents</a:t>
            </a:r>
            <a:endParaRPr/>
          </a:p>
        </p:txBody>
      </p:sp>
      <p:sp>
        <p:nvSpPr>
          <p:cNvPr id="260" name="Google Shape;26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  <p:sp>
        <p:nvSpPr>
          <p:cNvPr id="261" name="Google Shape;261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sometimes have to do things that users don’t like (show them ads, make an error, etc). If you’re user-centered, this is against what you seek to achieve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Corollary</a:t>
            </a:r>
            <a:r>
              <a:rPr b="1" lang="en"/>
              <a:t>: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you’re user-centered, you tend to miss out on opportunities, because you are unable/unwilling to make errors, or not give users what they want.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/>
              <a:t>What can we do?</a:t>
            </a:r>
            <a:endParaRPr i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design</a:t>
            </a:r>
            <a:endParaRPr/>
          </a:p>
        </p:txBody>
      </p:sp>
      <p:sp>
        <p:nvSpPr>
          <p:cNvPr id="267" name="Google Shape;26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</a:t>
            </a:r>
            <a:r>
              <a:rPr lang="en"/>
              <a:t>ervices are systemic, meaning that they are designed with multiple stakeholders in mind, rather than one user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Service considers value in exchange as a key portion of a service experience.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Service design encompasses economic models as a core part of its design process</a:t>
            </a:r>
            <a:endParaRPr/>
          </a:p>
        </p:txBody>
      </p:sp>
      <p:sp>
        <p:nvSpPr>
          <p:cNvPr id="268" name="Google Shape;26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Contrasting the results: service design considers more stakeholders</a:t>
            </a:r>
            <a:endParaRPr/>
          </a:p>
        </p:txBody>
      </p:sp>
      <p:sp>
        <p:nvSpPr>
          <p:cNvPr id="274" name="Google Shape;27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6" name="Google Shape;276;p40"/>
          <p:cNvGrpSpPr/>
          <p:nvPr/>
        </p:nvGrpSpPr>
        <p:grpSpPr>
          <a:xfrm>
            <a:off x="4972826" y="1306059"/>
            <a:ext cx="3141508" cy="3837262"/>
            <a:chOff x="311700" y="1152475"/>
            <a:chExt cx="3426228" cy="4146150"/>
          </a:xfrm>
        </p:grpSpPr>
        <p:pic>
          <p:nvPicPr>
            <p:cNvPr id="277" name="Google Shape;277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152475"/>
              <a:ext cx="3426228" cy="3693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Google Shape;278;p40"/>
            <p:cNvSpPr txBox="1"/>
            <p:nvPr/>
          </p:nvSpPr>
          <p:spPr>
            <a:xfrm>
              <a:off x="442674" y="4752925"/>
              <a:ext cx="3179100" cy="54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Service design - multiple stakeholders</a:t>
              </a:r>
              <a:endParaRPr/>
            </a:p>
          </p:txBody>
        </p:sp>
      </p:grpSp>
      <p:grpSp>
        <p:nvGrpSpPr>
          <p:cNvPr id="279" name="Google Shape;279;p40"/>
          <p:cNvGrpSpPr/>
          <p:nvPr/>
        </p:nvGrpSpPr>
        <p:grpSpPr>
          <a:xfrm>
            <a:off x="313107" y="1362931"/>
            <a:ext cx="3564453" cy="3837262"/>
            <a:chOff x="4642825" y="1152475"/>
            <a:chExt cx="4087675" cy="4146150"/>
          </a:xfrm>
        </p:grpSpPr>
        <p:pic>
          <p:nvPicPr>
            <p:cNvPr id="280" name="Google Shape;28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42825" y="1152475"/>
              <a:ext cx="3426228" cy="3693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1" name="Google Shape;281;p40"/>
            <p:cNvSpPr txBox="1"/>
            <p:nvPr/>
          </p:nvSpPr>
          <p:spPr>
            <a:xfrm>
              <a:off x="4917800" y="4752925"/>
              <a:ext cx="3812700" cy="54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User-centered</a:t>
              </a:r>
              <a:r>
                <a:rPr lang="en"/>
                <a:t> design: user as stakeholder</a:t>
              </a:r>
              <a:endParaRPr/>
            </a:p>
          </p:txBody>
        </p:sp>
        <p:sp>
          <p:nvSpPr>
            <p:cNvPr id="282" name="Google Shape;282;p40"/>
            <p:cNvSpPr/>
            <p:nvPr/>
          </p:nvSpPr>
          <p:spPr>
            <a:xfrm>
              <a:off x="5034050" y="1619100"/>
              <a:ext cx="1755300" cy="16737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0"/>
            <p:cNvSpPr/>
            <p:nvPr/>
          </p:nvSpPr>
          <p:spPr>
            <a:xfrm>
              <a:off x="6889325" y="1707575"/>
              <a:ext cx="1108800" cy="1533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0"/>
            <p:cNvSpPr/>
            <p:nvPr/>
          </p:nvSpPr>
          <p:spPr>
            <a:xfrm>
              <a:off x="5034050" y="4772275"/>
              <a:ext cx="1919100" cy="113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/>
          <p:nvPr>
            <p:ph type="title"/>
          </p:nvPr>
        </p:nvSpPr>
        <p:spPr>
          <a:xfrm>
            <a:off x="311700" y="445025"/>
            <a:ext cx="38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for multiple stakeholders</a:t>
            </a:r>
            <a:endParaRPr/>
          </a:p>
        </p:txBody>
      </p:sp>
      <p:sp>
        <p:nvSpPr>
          <p:cNvPr id="290" name="Google Shape;29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6199" y="912075"/>
            <a:ext cx="7387800" cy="438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Contrasting the results: service design considers economics</a:t>
            </a:r>
            <a:endParaRPr/>
          </a:p>
        </p:txBody>
      </p:sp>
      <p:sp>
        <p:nvSpPr>
          <p:cNvPr id="298" name="Google Shape;298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0" name="Google Shape;300;p42"/>
          <p:cNvGrpSpPr/>
          <p:nvPr/>
        </p:nvGrpSpPr>
        <p:grpSpPr>
          <a:xfrm>
            <a:off x="311700" y="1144751"/>
            <a:ext cx="3944825" cy="3431837"/>
            <a:chOff x="4383538" y="1570388"/>
            <a:chExt cx="3944825" cy="3431837"/>
          </a:xfrm>
        </p:grpSpPr>
        <p:sp>
          <p:nvSpPr>
            <p:cNvPr id="301" name="Google Shape;301;p42"/>
            <p:cNvSpPr txBox="1"/>
            <p:nvPr/>
          </p:nvSpPr>
          <p:spPr>
            <a:xfrm>
              <a:off x="5498678" y="4456525"/>
              <a:ext cx="2412300" cy="54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User-centered design: what does the user want?</a:t>
              </a:r>
              <a:endParaRPr/>
            </a:p>
          </p:txBody>
        </p:sp>
        <p:pic>
          <p:nvPicPr>
            <p:cNvPr id="302" name="Google Shape;302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83538" y="1570388"/>
              <a:ext cx="3944825" cy="262987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3" name="Google Shape;303;p42"/>
          <p:cNvGrpSpPr/>
          <p:nvPr/>
        </p:nvGrpSpPr>
        <p:grpSpPr>
          <a:xfrm>
            <a:off x="4885625" y="1144763"/>
            <a:ext cx="3780968" cy="3431825"/>
            <a:chOff x="334950" y="1570400"/>
            <a:chExt cx="3780968" cy="3431825"/>
          </a:xfrm>
        </p:grpSpPr>
        <p:sp>
          <p:nvSpPr>
            <p:cNvPr id="304" name="Google Shape;304;p42"/>
            <p:cNvSpPr txBox="1"/>
            <p:nvPr/>
          </p:nvSpPr>
          <p:spPr>
            <a:xfrm>
              <a:off x="518224" y="4456525"/>
              <a:ext cx="3330000" cy="54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Service design: economic considerations (parking, road width)</a:t>
              </a:r>
              <a:endParaRPr/>
            </a:p>
          </p:txBody>
        </p:sp>
        <p:pic>
          <p:nvPicPr>
            <p:cNvPr id="305" name="Google Shape;305;p4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34950" y="1570400"/>
              <a:ext cx="3780968" cy="26298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r>
              <a:rPr i="1" lang="en"/>
              <a:t>:</a:t>
            </a:r>
            <a:r>
              <a:rPr lang="en"/>
              <a:t> what are the stakes for ML failure?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User: high stakes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AI/ML causes active harm (e.g. </a:t>
            </a:r>
            <a:r>
              <a:rPr lang="en"/>
              <a:t>recidivism prediction</a:t>
            </a:r>
            <a:r>
              <a:rPr lang="en"/>
              <a:t> or hiring prediction) 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AI/ML reveals</a:t>
            </a:r>
            <a:r>
              <a:rPr lang="en"/>
              <a:t> information someone wanted kept private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AI/ML shows offensive content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User: low stakes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AI/ML feature is annoying or interrupting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AI/ML feature is often wrong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AI/ML feature is useless</a:t>
            </a:r>
            <a:endParaRPr/>
          </a:p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Product/Service organization: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Users stop using your app/service because of poor AI/ML performance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Bad press or legal troubles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Bad reviews discouraging others from using the app/service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design considers flows of value</a:t>
            </a:r>
            <a:endParaRPr/>
          </a:p>
        </p:txBody>
      </p:sp>
      <p:sp>
        <p:nvSpPr>
          <p:cNvPr id="311" name="Google Shape;311;p43"/>
          <p:cNvSpPr txBox="1"/>
          <p:nvPr>
            <p:ph idx="1" type="body"/>
          </p:nvPr>
        </p:nvSpPr>
        <p:spPr>
          <a:xfrm>
            <a:off x="4220375" y="1152475"/>
            <a:ext cx="46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Here, there are two flows of value: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Transit tells you where to change busses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tell Transit where you are (so it can improve arrival time predictions.)</a:t>
            </a:r>
            <a:endParaRPr/>
          </a:p>
        </p:txBody>
      </p:sp>
      <p:sp>
        <p:nvSpPr>
          <p:cNvPr id="312" name="Google Shape;31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" name="Google Shape;3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0" y="1487525"/>
            <a:ext cx="2370951" cy="7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3"/>
          <p:cNvSpPr txBox="1"/>
          <p:nvPr/>
        </p:nvSpPr>
        <p:spPr>
          <a:xfrm>
            <a:off x="910313" y="2246250"/>
            <a:ext cx="1983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“Like a helpful personal robot, GO thinks about your journey so you don’t have to.”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to the specifics of service design - 1</a:t>
            </a:r>
            <a:endParaRPr/>
          </a:p>
        </p:txBody>
      </p:sp>
      <p:sp>
        <p:nvSpPr>
          <p:cNvPr id="320" name="Google Shape;320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825" y="1152473"/>
            <a:ext cx="7242550" cy="2020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3" name="Google Shape;323;p44"/>
          <p:cNvCxnSpPr/>
          <p:nvPr/>
        </p:nvCxnSpPr>
        <p:spPr>
          <a:xfrm flipH="1">
            <a:off x="5905975" y="2641500"/>
            <a:ext cx="69600" cy="128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" name="Google Shape;324;p44"/>
          <p:cNvSpPr txBox="1"/>
          <p:nvPr/>
        </p:nvSpPr>
        <p:spPr>
          <a:xfrm>
            <a:off x="5190950" y="3925800"/>
            <a:ext cx="3347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especially true for AI applications; where you want to collect data etc.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2" name="Google Shape;332;p45"/>
          <p:cNvPicPr preferRelativeResize="0"/>
          <p:nvPr/>
        </p:nvPicPr>
        <p:blipFill rotWithShape="1">
          <a:blip r:embed="rId3">
            <a:alphaModFix/>
          </a:blip>
          <a:srcRect b="0" l="0" r="0" t="10658"/>
          <a:stretch/>
        </p:blipFill>
        <p:spPr>
          <a:xfrm>
            <a:off x="311700" y="445025"/>
            <a:ext cx="4206700" cy="4595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45"/>
          <p:cNvCxnSpPr/>
          <p:nvPr/>
        </p:nvCxnSpPr>
        <p:spPr>
          <a:xfrm flipH="1" rot="10800000">
            <a:off x="1302825" y="2629900"/>
            <a:ext cx="4725000" cy="74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34" name="Google Shape;334;p45"/>
          <p:cNvCxnSpPr/>
          <p:nvPr/>
        </p:nvCxnSpPr>
        <p:spPr>
          <a:xfrm flipH="1" rot="10800000">
            <a:off x="3976275" y="2780825"/>
            <a:ext cx="2080500" cy="109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35" name="Google Shape;335;p45"/>
          <p:cNvSpPr txBox="1"/>
          <p:nvPr/>
        </p:nvSpPr>
        <p:spPr>
          <a:xfrm>
            <a:off x="6115050" y="2513625"/>
            <a:ext cx="22608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be an AI infused system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46"/>
          <p:cNvPicPr preferRelativeResize="0"/>
          <p:nvPr/>
        </p:nvPicPr>
        <p:blipFill rotWithShape="1">
          <a:blip r:embed="rId3">
            <a:alphaModFix/>
          </a:blip>
          <a:srcRect b="0" l="0" r="0" t="10658"/>
          <a:stretch/>
        </p:blipFill>
        <p:spPr>
          <a:xfrm>
            <a:off x="311700" y="445025"/>
            <a:ext cx="4206700" cy="4595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46"/>
          <p:cNvCxnSpPr/>
          <p:nvPr/>
        </p:nvCxnSpPr>
        <p:spPr>
          <a:xfrm flipH="1" rot="10800000">
            <a:off x="1302825" y="2629900"/>
            <a:ext cx="4725000" cy="74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45" name="Google Shape;345;p46"/>
          <p:cNvCxnSpPr/>
          <p:nvPr/>
        </p:nvCxnSpPr>
        <p:spPr>
          <a:xfrm flipH="1" rot="10800000">
            <a:off x="3976275" y="2780825"/>
            <a:ext cx="2080500" cy="109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46" name="Google Shape;346;p46"/>
          <p:cNvSpPr txBox="1"/>
          <p:nvPr/>
        </p:nvSpPr>
        <p:spPr>
          <a:xfrm>
            <a:off x="6115050" y="2513625"/>
            <a:ext cx="22608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be an AI infused system</a:t>
            </a:r>
            <a:endParaRPr/>
          </a:p>
        </p:txBody>
      </p:sp>
      <p:cxnSp>
        <p:nvCxnSpPr>
          <p:cNvPr id="347" name="Google Shape;347;p46"/>
          <p:cNvCxnSpPr/>
          <p:nvPr/>
        </p:nvCxnSpPr>
        <p:spPr>
          <a:xfrm flipH="1">
            <a:off x="2779050" y="2728675"/>
            <a:ext cx="3243000" cy="71490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start with service design? Service blueprint</a:t>
            </a:r>
            <a:endParaRPr/>
          </a:p>
        </p:txBody>
      </p:sp>
      <p:sp>
        <p:nvSpPr>
          <p:cNvPr id="353" name="Google Shape;353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5" name="Google Shape;35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8269"/>
            <a:ext cx="9143995" cy="3483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Ideating for AI </a:t>
            </a:r>
            <a:endParaRPr/>
          </a:p>
        </p:txBody>
      </p:sp>
      <p:sp>
        <p:nvSpPr>
          <p:cNvPr id="361" name="Google Shape;36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2" name="Google Shape;362;p48"/>
          <p:cNvCxnSpPr/>
          <p:nvPr/>
        </p:nvCxnSpPr>
        <p:spPr>
          <a:xfrm>
            <a:off x="1221450" y="1816200"/>
            <a:ext cx="702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8"/>
          <p:cNvCxnSpPr/>
          <p:nvPr/>
        </p:nvCxnSpPr>
        <p:spPr>
          <a:xfrm>
            <a:off x="1221450" y="2474225"/>
            <a:ext cx="702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8"/>
          <p:cNvCxnSpPr/>
          <p:nvPr/>
        </p:nvCxnSpPr>
        <p:spPr>
          <a:xfrm>
            <a:off x="1221450" y="3196200"/>
            <a:ext cx="702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48"/>
          <p:cNvSpPr txBox="1"/>
          <p:nvPr/>
        </p:nvSpPr>
        <p:spPr>
          <a:xfrm>
            <a:off x="279950" y="1595400"/>
            <a:ext cx="825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need</a:t>
            </a:r>
            <a:endParaRPr/>
          </a:p>
        </p:txBody>
      </p:sp>
      <p:sp>
        <p:nvSpPr>
          <p:cNvPr id="366" name="Google Shape;366;p48"/>
          <p:cNvSpPr txBox="1"/>
          <p:nvPr/>
        </p:nvSpPr>
        <p:spPr>
          <a:xfrm>
            <a:off x="311700" y="2363825"/>
            <a:ext cx="13689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capability in other domain</a:t>
            </a:r>
            <a:endParaRPr/>
          </a:p>
        </p:txBody>
      </p:sp>
      <p:sp>
        <p:nvSpPr>
          <p:cNvPr id="367" name="Google Shape;367;p48"/>
          <p:cNvSpPr txBox="1"/>
          <p:nvPr/>
        </p:nvSpPr>
        <p:spPr>
          <a:xfrm>
            <a:off x="279950" y="3271750"/>
            <a:ext cx="13689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mental models of service</a:t>
            </a:r>
            <a:endParaRPr/>
          </a:p>
        </p:txBody>
      </p:sp>
      <p:cxnSp>
        <p:nvCxnSpPr>
          <p:cNvPr id="368" name="Google Shape;368;p48"/>
          <p:cNvCxnSpPr/>
          <p:nvPr/>
        </p:nvCxnSpPr>
        <p:spPr>
          <a:xfrm>
            <a:off x="2314100" y="1810400"/>
            <a:ext cx="244200" cy="6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p48"/>
          <p:cNvCxnSpPr/>
          <p:nvPr/>
        </p:nvCxnSpPr>
        <p:spPr>
          <a:xfrm>
            <a:off x="3129075" y="2503863"/>
            <a:ext cx="244200" cy="6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0" name="Google Shape;370;p48"/>
          <p:cNvCxnSpPr/>
          <p:nvPr/>
        </p:nvCxnSpPr>
        <p:spPr>
          <a:xfrm flipH="1" rot="10800000">
            <a:off x="3763850" y="2501988"/>
            <a:ext cx="433200" cy="69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1" name="Google Shape;371;p48"/>
          <p:cNvCxnSpPr/>
          <p:nvPr/>
        </p:nvCxnSpPr>
        <p:spPr>
          <a:xfrm>
            <a:off x="4572000" y="2488838"/>
            <a:ext cx="293400" cy="7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48"/>
          <p:cNvCxnSpPr/>
          <p:nvPr/>
        </p:nvCxnSpPr>
        <p:spPr>
          <a:xfrm flipH="1" rot="10800000">
            <a:off x="5607800" y="1821938"/>
            <a:ext cx="297900" cy="137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Micro-ideation: recommend courses to CMU undergrads</a:t>
            </a:r>
            <a:endParaRPr/>
          </a:p>
        </p:txBody>
      </p:sp>
      <p:sp>
        <p:nvSpPr>
          <p:cNvPr id="378" name="Google Shape;378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Who are the stakeholders?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are the current value flows?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are our AI capabilities?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---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Who are the potential stakeholders?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What are the potential value flows?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are our AI capabilities to meet these value flows/stakeholders?</a:t>
            </a:r>
            <a:endParaRPr/>
          </a:p>
        </p:txBody>
      </p:sp>
      <p:sp>
        <p:nvSpPr>
          <p:cNvPr id="379" name="Google Shape;37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2: we failed… now what? (Personal AI applications)</a:t>
            </a:r>
            <a:endParaRPr/>
          </a:p>
        </p:txBody>
      </p:sp>
      <p:sp>
        <p:nvSpPr>
          <p:cNvPr id="393" name="Google Shape;393;p5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395" name="Google Shape;395;p5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week, I used Transit. It told me to change busses at the East Liberty Busway station. Problem? You can’t walk across the street to catch a bus (must climb stairs).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 missed the bus.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Is this an error? </a:t>
            </a:r>
            <a:endParaRPr/>
          </a:p>
        </p:txBody>
      </p:sp>
      <p:pic>
        <p:nvPicPr>
          <p:cNvPr id="396" name="Google Shape;39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0" y="1487525"/>
            <a:ext cx="2370951" cy="7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1"/>
          <p:cNvSpPr txBox="1"/>
          <p:nvPr/>
        </p:nvSpPr>
        <p:spPr>
          <a:xfrm>
            <a:off x="311688" y="2198800"/>
            <a:ext cx="1983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“Like a helpful personal robot, GO thinks about your journey so you don’t have to.”</a:t>
            </a:r>
            <a:endParaRPr/>
          </a:p>
        </p:txBody>
      </p:sp>
      <p:pic>
        <p:nvPicPr>
          <p:cNvPr id="398" name="Google Shape;39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8600" y="3384200"/>
            <a:ext cx="2736898" cy="167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we failed… now what? (Personal AI applications)</a:t>
            </a:r>
            <a:endParaRPr/>
          </a:p>
        </p:txBody>
      </p:sp>
      <p:sp>
        <p:nvSpPr>
          <p:cNvPr id="404" name="Google Shape;404;p5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406" name="Google Shape;406;p5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we improve about this failure case during: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Onboarding/introduction to system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During use?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 failure?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preventing future failure?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Google Shape;40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0" y="1487525"/>
            <a:ext cx="2370951" cy="7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52"/>
          <p:cNvSpPr txBox="1"/>
          <p:nvPr/>
        </p:nvSpPr>
        <p:spPr>
          <a:xfrm>
            <a:off x="311688" y="2198800"/>
            <a:ext cx="1983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“Like a helpful personal robot, GO thinks about your journey so you don’t have to.”</a:t>
            </a:r>
            <a:endParaRPr/>
          </a:p>
        </p:txBody>
      </p:sp>
      <p:pic>
        <p:nvPicPr>
          <p:cNvPr id="409" name="Google Shape;40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900" y="3234300"/>
            <a:ext cx="2629472" cy="1606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r>
              <a:rPr i="1" lang="en"/>
              <a:t>:</a:t>
            </a:r>
            <a:r>
              <a:rPr lang="en"/>
              <a:t> what do ML failures or limitations look like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4520700" cy="3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During Development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Insufficient data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Poor model accuracy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ML task is more expensive than it’s worth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User scenarios not sufficiently mapped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What to do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 Start with scenarios (designers + product managers + engineers)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Start with de-risking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Purposefully design (quantitative) metrics to match scenarios and user studies (qualitative)</a:t>
            </a:r>
            <a:endParaRPr/>
          </a:p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Deployed out in the Wild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ML features fails silently (unkown unkown)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ML feature reduces or does not add engagement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What to do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Design performance metrics for deployment around engagement, use, accuracy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Collect (private and appropriate) user data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If possible, do a field study with a special group of beta users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we failed… now what? (Personal AI applications)</a:t>
            </a:r>
            <a:endParaRPr/>
          </a:p>
        </p:txBody>
      </p:sp>
      <p:sp>
        <p:nvSpPr>
          <p:cNvPr id="415" name="Google Shape;415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417" name="Google Shape;417;p5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Should you use AI to detect failure?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If not, what should you use instead?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If yes, what conditions?</a:t>
            </a:r>
            <a:endParaRPr/>
          </a:p>
        </p:txBody>
      </p:sp>
      <p:pic>
        <p:nvPicPr>
          <p:cNvPr id="418" name="Google Shape;41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0" y="1487525"/>
            <a:ext cx="2370951" cy="7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53"/>
          <p:cNvSpPr txBox="1"/>
          <p:nvPr/>
        </p:nvSpPr>
        <p:spPr>
          <a:xfrm>
            <a:off x="311688" y="2198800"/>
            <a:ext cx="1983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“Like a helpful personal robot, GO thinks about your journey so you don’t have to.”</a:t>
            </a:r>
            <a:endParaRPr/>
          </a:p>
        </p:txBody>
      </p:sp>
      <p:pic>
        <p:nvPicPr>
          <p:cNvPr id="420" name="Google Shape;4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900" y="3234300"/>
            <a:ext cx="2629472" cy="1606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tolerance for failure in AI/ML features</a:t>
            </a:r>
            <a:endParaRPr/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19064" r="17176" t="0"/>
          <a:stretch/>
        </p:blipFill>
        <p:spPr>
          <a:xfrm>
            <a:off x="4660400" y="1152475"/>
            <a:ext cx="4106751" cy="36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tolerance for failure in AI/ML features</a:t>
            </a:r>
            <a:endParaRPr/>
          </a:p>
        </p:txBody>
      </p:sp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19064" r="17176" t="0"/>
          <a:stretch/>
        </p:blipFill>
        <p:spPr>
          <a:xfrm>
            <a:off x="4660400" y="1152475"/>
            <a:ext cx="4106751" cy="36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What is the role of the AI/ML feature?</a:t>
            </a:r>
            <a:endParaRPr b="1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Critical / Complementary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Proactive / Reactive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Visible / Invisible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User tolerance for failure in AI/ML features</a:t>
            </a:r>
            <a:endParaRPr/>
          </a:p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19064" r="17176" t="0"/>
          <a:stretch/>
        </p:blipFill>
        <p:spPr>
          <a:xfrm>
            <a:off x="4660400" y="1152475"/>
            <a:ext cx="4106751" cy="36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/>
          <p:nvPr/>
        </p:nvSpPr>
        <p:spPr>
          <a:xfrm>
            <a:off x="4885925" y="3887800"/>
            <a:ext cx="3807300" cy="974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Proactive features that actively suggest content or do something for the user have more potential to be annoying.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4">
            <a:alphaModFix/>
          </a:blip>
          <a:srcRect b="0" l="0" r="52803" t="0"/>
          <a:stretch/>
        </p:blipFill>
        <p:spPr>
          <a:xfrm>
            <a:off x="178375" y="1203100"/>
            <a:ext cx="4315701" cy="26437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/>
          <p:nvPr/>
        </p:nvSpPr>
        <p:spPr>
          <a:xfrm>
            <a:off x="596200" y="3964000"/>
            <a:ext cx="3807300" cy="97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Proactive features in small amounts can be helpful. 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Must be easy to dismiss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00" y="2878450"/>
            <a:ext cx="6681328" cy="191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555600"/>
            <a:ext cx="4589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tolerance for giving feedback</a:t>
            </a:r>
            <a:endParaRPr/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1550" y="0"/>
            <a:ext cx="3692447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389600"/>
            <a:ext cx="4537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Don’t overuse or users will get annoyed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Users won’t like to feel like the AI is so stupid it needs their help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 sz="1400"/>
              <a:t>Save for</a:t>
            </a:r>
            <a:r>
              <a:rPr b="1" lang="en" sz="1400">
                <a:solidFill>
                  <a:srgbClr val="000000"/>
                </a:solidFill>
              </a:rPr>
              <a:t> high stakes failure</a:t>
            </a:r>
            <a:r>
              <a:rPr lang="en" sz="1400"/>
              <a:t> is possible</a:t>
            </a:r>
            <a:endParaRPr sz="1400"/>
          </a:p>
        </p:txBody>
      </p:sp>
      <p:sp>
        <p:nvSpPr>
          <p:cNvPr id="123" name="Google Shape;123;p21"/>
          <p:cNvSpPr txBox="1"/>
          <p:nvPr/>
        </p:nvSpPr>
        <p:spPr>
          <a:xfrm>
            <a:off x="438150" y="4795600"/>
            <a:ext cx="49875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Google smart compose feedback form 9/19</a:t>
            </a:r>
            <a:endParaRPr i="1"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tolerance for failure in AI/ML features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What is the role of the AI/ML feature?</a:t>
            </a:r>
            <a:endParaRPr b="1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Critical / Complementary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Proactive / Reactive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Visible / Invisible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How might a user react to failure? 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How should the system best react to failure to not lose the user’s trust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FF"/>
              </a:buClr>
              <a:buSzPts val="1400"/>
              <a:buAutoNum type="arabicPeriod"/>
            </a:pPr>
            <a:r>
              <a:rPr lang="en">
                <a:solidFill>
                  <a:srgbClr val="0000FF"/>
                </a:solidFill>
              </a:rPr>
              <a:t>Invisible + </a:t>
            </a:r>
            <a:r>
              <a:rPr lang="en">
                <a:solidFill>
                  <a:srgbClr val="0000FF"/>
                </a:solidFill>
              </a:rPr>
              <a:t>Critical (e.g. smart home)</a:t>
            </a:r>
            <a:endParaRPr>
              <a:solidFill>
                <a:srgbClr val="0000FF"/>
              </a:solidFill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400"/>
              <a:buAutoNum type="alphaLcPeriod"/>
            </a:pPr>
            <a:r>
              <a:rPr lang="en" sz="1400">
                <a:solidFill>
                  <a:srgbClr val="0000FF"/>
                </a:solidFill>
              </a:rPr>
              <a:t>Proactive AI/ML behavior</a:t>
            </a:r>
            <a:endParaRPr sz="1400">
              <a:solidFill>
                <a:srgbClr val="0000FF"/>
              </a:solidFill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400"/>
              <a:buAutoNum type="alphaLcPeriod"/>
            </a:pPr>
            <a:r>
              <a:rPr lang="en" sz="1400">
                <a:solidFill>
                  <a:srgbClr val="0000FF"/>
                </a:solidFill>
              </a:rPr>
              <a:t>Reacting to a request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400"/>
              <a:buAutoNum type="arabicPeriod"/>
            </a:pPr>
            <a:r>
              <a:rPr lang="en">
                <a:solidFill>
                  <a:srgbClr val="0000FF"/>
                </a:solidFill>
              </a:rPr>
              <a:t>Visible + Complementary + </a:t>
            </a:r>
            <a:r>
              <a:rPr lang="en">
                <a:solidFill>
                  <a:srgbClr val="0000FF"/>
                </a:solidFill>
              </a:rPr>
              <a:t>Proactive</a:t>
            </a:r>
            <a:r>
              <a:rPr lang="en">
                <a:solidFill>
                  <a:srgbClr val="0000FF"/>
                </a:solidFill>
              </a:rPr>
              <a:t> (e.g. Youtube recommendation)</a:t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FF"/>
              </a:buClr>
              <a:buSzPts val="1400"/>
              <a:buAutoNum type="arabicPeriod"/>
            </a:pPr>
            <a:r>
              <a:rPr lang="en">
                <a:solidFill>
                  <a:srgbClr val="0000FF"/>
                </a:solidFill>
              </a:rPr>
              <a:t>Visible + Critical + Reactive (e.g. a smart search) 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